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qt" ContentType="video/unknown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60" r:id="rId5"/>
    <p:sldId id="261" r:id="rId6"/>
    <p:sldId id="266" r:id="rId7"/>
    <p:sldId id="267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7"/>
    <p:restoredTop sz="96306"/>
  </p:normalViewPr>
  <p:slideViewPr>
    <p:cSldViewPr snapToGrid="0">
      <p:cViewPr varScale="1">
        <p:scale>
          <a:sx n="122" d="100"/>
          <a:sy n="122" d="100"/>
        </p:scale>
        <p:origin x="4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F65C44-6738-66E3-C7ED-57D02C986E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133E19D-539F-8F01-E315-B2C87C5BA9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32555AD-A1A1-F77D-2E3B-E24066137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4571D-B83F-E249-B82F-72C8D550A099}" type="datetimeFigureOut">
              <a:rPr lang="fr-CH" smtClean="0"/>
              <a:t>15.03.24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0E12A8-6DEF-ED36-851F-C17D9D9B8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9B29CCE-3328-BDF2-538C-BACFC0AB0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BC0E9-B436-8B46-9253-43F655DDFFF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17384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BE2958-DD2D-DB1B-6CAC-2C19C7D3D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3282767-BB29-B11C-9C5F-179A5ECD0C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AADF87C-78EC-EE02-8B83-D9AEF351A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4571D-B83F-E249-B82F-72C8D550A099}" type="datetimeFigureOut">
              <a:rPr lang="fr-CH" smtClean="0"/>
              <a:t>15.03.24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0A5EAA9-803C-09F8-4212-0CB8BCA60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6D3B9A-E6D1-9D04-44C9-81D2DF5F2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BC0E9-B436-8B46-9253-43F655DDFFF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42957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B07DD5B-A9FC-517B-F81B-1981B18B3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680E340-41EE-0103-BCAF-04AFB7EA11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BB4B11F-43ED-995F-3447-5562B12E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4571D-B83F-E249-B82F-72C8D550A099}" type="datetimeFigureOut">
              <a:rPr lang="fr-CH" smtClean="0"/>
              <a:t>15.03.24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EB1BEB-5497-D5F6-23D7-361D05B98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020B91C-EE7D-B286-AF32-D3CA472ED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BC0E9-B436-8B46-9253-43F655DDFFF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15942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C37EA0-2C0A-A838-9059-823FDFB3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4CB1604-DE15-C902-6815-7611F47061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F3E28B-ECD5-1621-0B9A-BAD39A66A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4571D-B83F-E249-B82F-72C8D550A099}" type="datetimeFigureOut">
              <a:rPr lang="fr-CH" smtClean="0"/>
              <a:t>15.03.24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4DA18D8-1D9B-AB3A-DB29-403406FAB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6A60DCE-8305-9178-4366-E6A6BCAEC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BC0E9-B436-8B46-9253-43F655DDFFF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48846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F47DD4-BF3F-6055-43EA-EBA459040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CF3A0A1-58CE-5940-9EE0-82262DE43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7BD42D-2821-2C8C-F097-4D37566D3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4571D-B83F-E249-B82F-72C8D550A099}" type="datetimeFigureOut">
              <a:rPr lang="fr-CH" smtClean="0"/>
              <a:t>15.03.24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AC492-76CB-3D3A-C43B-20541DD4C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23FCE9-B9DF-9F2A-6C50-730374B14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BC0E9-B436-8B46-9253-43F655DDFFF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08309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E493CE-1DF2-AFB8-0E5F-51A07BEB5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2476CF-1A0C-40BC-9D8C-9440DA3F21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2670C46-3C30-16DF-F4D8-17F06385A4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C37AF1E-E210-7E91-4E3C-45989ADC7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4571D-B83F-E249-B82F-72C8D550A099}" type="datetimeFigureOut">
              <a:rPr lang="fr-CH" smtClean="0"/>
              <a:t>15.03.24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4745F6A-362D-6014-ACA3-6B47152CB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AA4A6DF-71F7-FFCA-DC2D-E3366A2FF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BC0E9-B436-8B46-9253-43F655DDFFF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57308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DD5448-7D05-0A61-194F-D7FAB6591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05D9E2F-5BE3-E169-35A2-C218826D4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B7D0E49-8BBB-AED7-9016-1E2B5183C5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3C8DF3E-1A07-B590-82A1-009C44E9D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029EE97-0A1A-F1F7-6369-DC8C510814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264F515-5606-E4BA-233F-0D3EA536D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4571D-B83F-E249-B82F-72C8D550A099}" type="datetimeFigureOut">
              <a:rPr lang="fr-CH" smtClean="0"/>
              <a:t>15.03.24</a:t>
            </a:fld>
            <a:endParaRPr lang="fr-CH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DDE7DA5-9229-FF7D-E2B9-FBC33E7D9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E884C5B-005C-3703-14A6-B6307E3C6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BC0E9-B436-8B46-9253-43F655DDFFF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95809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9FA72D-E6B3-FEE0-B463-18479B0E7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5539712-0B8F-A023-CC8D-F55ED1BC5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4571D-B83F-E249-B82F-72C8D550A099}" type="datetimeFigureOut">
              <a:rPr lang="fr-CH" smtClean="0"/>
              <a:t>15.03.24</a:t>
            </a:fld>
            <a:endParaRPr lang="fr-CH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F15C7F2-8C29-77D4-5AEF-541774808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3310659-8208-E1F5-A1FC-3E3ABCB1A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BC0E9-B436-8B46-9253-43F655DDFFF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37536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C604CC3-B76F-8ED5-848E-BC504DB05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4571D-B83F-E249-B82F-72C8D550A099}" type="datetimeFigureOut">
              <a:rPr lang="fr-CH" smtClean="0"/>
              <a:t>15.03.24</a:t>
            </a:fld>
            <a:endParaRPr lang="fr-CH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9D702DA-08F5-D809-A92B-A24419EC7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DE8B7A9-B79C-0E99-8B76-4CE08F15F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BC0E9-B436-8B46-9253-43F655DDFFF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67654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897F4F-1B8B-39AA-41CF-6A58523B8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F5878D3-119D-3182-9D4A-4979E9B44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CDE4CA6-54E3-E759-9ABD-A9BBD709F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197E87D-9F84-DC21-2CE3-FE9051754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4571D-B83F-E249-B82F-72C8D550A099}" type="datetimeFigureOut">
              <a:rPr lang="fr-CH" smtClean="0"/>
              <a:t>15.03.24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56F663B-258A-A3B2-2A44-E2740B492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43DB965-8E32-9D06-A1F2-9B8A3DA88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BC0E9-B436-8B46-9253-43F655DDFFF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39398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E53091-6C86-C38C-C273-842BC9537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5C52CF8-20C2-B2E4-5B8B-22481C814A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95961D7-E647-5804-78CB-7FF272E16B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B3B71F1-BFF7-1198-61DF-661D5C4DE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4571D-B83F-E249-B82F-72C8D550A099}" type="datetimeFigureOut">
              <a:rPr lang="fr-CH" smtClean="0"/>
              <a:t>15.03.24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14D624C-85E1-3006-A71C-9AC5E8496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4536B8A-2691-B95C-7680-D429B84DF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BC0E9-B436-8B46-9253-43F655DDFFF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60211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FDE84BD-14ED-F6C7-94CD-63147FB6C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A9A543D-35AB-EF3D-0E3A-8C88ECDE1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539CC5-7D36-4A8D-C742-6D28481711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E4571D-B83F-E249-B82F-72C8D550A099}" type="datetimeFigureOut">
              <a:rPr lang="fr-CH" smtClean="0"/>
              <a:t>15.03.24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23A7AA-9C39-633D-0E36-66E4C9ABB4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275BCB-E613-C492-BD7A-3B370C39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4BC0E9-B436-8B46-9253-43F655DDFFF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08050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Relationship Id="rId9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qt"/><Relationship Id="rId1" Type="http://schemas.microsoft.com/office/2007/relationships/media" Target="../media/media2.qt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qt"/><Relationship Id="rId1" Type="http://schemas.microsoft.com/office/2007/relationships/media" Target="../media/media3.qt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2644F785-0A53-DE21-52CD-B29ECB1B7910}"/>
              </a:ext>
            </a:extLst>
          </p:cNvPr>
          <p:cNvSpPr txBox="1"/>
          <p:nvPr/>
        </p:nvSpPr>
        <p:spPr>
          <a:xfrm>
            <a:off x="1228553" y="2911787"/>
            <a:ext cx="10097559" cy="737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53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000000"/>
                </a:solidFill>
                <a:latin typeface="Arial Rounded MT Bold" panose="020F0704030504030204" pitchFamily="34" charset="77"/>
              </a:rPr>
              <a:t>Follow The Money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5A5077F9-DF35-6EFD-0577-60CC3B850C22}"/>
              </a:ext>
            </a:extLst>
          </p:cNvPr>
          <p:cNvSpPr txBox="1"/>
          <p:nvPr/>
        </p:nvSpPr>
        <p:spPr>
          <a:xfrm>
            <a:off x="1228553" y="3757531"/>
            <a:ext cx="10511501" cy="1350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55"/>
              </a:lnSpc>
            </a:pPr>
            <a:r>
              <a:rPr lang="en-US" sz="20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GovTech</a:t>
            </a:r>
            <a:r>
              <a:rPr lang="en-US" sz="20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Hackathon 2024</a:t>
            </a:r>
          </a:p>
          <a:p>
            <a:pPr>
              <a:lnSpc>
                <a:spcPts val="3555"/>
              </a:lnSpc>
            </a:pPr>
            <a:r>
              <a:rPr lang="en-US" sz="20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opendata.ch</a:t>
            </a:r>
            <a:endParaRPr lang="en-US" sz="2000" dirty="0">
              <a:solidFill>
                <a:srgbClr val="000000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ts val="3555"/>
              </a:lnSpc>
            </a:pPr>
            <a:r>
              <a:rPr lang="en-US" sz="2539" dirty="0">
                <a:solidFill>
                  <a:srgbClr val="000000"/>
                </a:solidFill>
                <a:latin typeface="Montserrat"/>
              </a:rPr>
              <a:t> 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E4B7F5D7-B76E-DF66-6E63-D15F91C85242}"/>
              </a:ext>
            </a:extLst>
          </p:cNvPr>
          <p:cNvSpPr txBox="1"/>
          <p:nvPr/>
        </p:nvSpPr>
        <p:spPr>
          <a:xfrm>
            <a:off x="1228554" y="5354054"/>
            <a:ext cx="5278487" cy="874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41"/>
              </a:lnSpc>
            </a:pPr>
            <a:r>
              <a:rPr lang="en-US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Eva </a:t>
            </a:r>
            <a:r>
              <a:rPr lang="en-US" sz="16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Selamlar</a:t>
            </a:r>
            <a:r>
              <a:rPr lang="en-US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</a:p>
          <a:p>
            <a:pPr>
              <a:lnSpc>
                <a:spcPts val="2341"/>
              </a:lnSpc>
            </a:pPr>
            <a:r>
              <a:rPr lang="en-US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Head Swiss Financial Innovation Desk </a:t>
            </a:r>
          </a:p>
          <a:p>
            <a:pPr>
              <a:lnSpc>
                <a:spcPts val="2341"/>
              </a:lnSpc>
              <a:spcBef>
                <a:spcPct val="0"/>
              </a:spcBef>
            </a:pPr>
            <a:r>
              <a:rPr lang="en-US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14-15 March 2024 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19267D2-8B68-8D6F-1B8A-F4E3786B63D6}"/>
              </a:ext>
            </a:extLst>
          </p:cNvPr>
          <p:cNvSpPr/>
          <p:nvPr/>
        </p:nvSpPr>
        <p:spPr>
          <a:xfrm>
            <a:off x="1228553" y="1005279"/>
            <a:ext cx="2138143" cy="853447"/>
          </a:xfrm>
          <a:custGeom>
            <a:avLst/>
            <a:gdLst/>
            <a:ahLst/>
            <a:cxnLst/>
            <a:rect l="l" t="t" r="r" b="b"/>
            <a:pathLst>
              <a:path w="3207214" h="1280171">
                <a:moveTo>
                  <a:pt x="0" y="0"/>
                </a:moveTo>
                <a:lnTo>
                  <a:pt x="3207214" y="0"/>
                </a:lnTo>
                <a:lnTo>
                  <a:pt x="3207214" y="1280171"/>
                </a:lnTo>
                <a:lnTo>
                  <a:pt x="0" y="12801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819205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719267D2-8B68-8D6F-1B8A-F4E3786B63D6}"/>
              </a:ext>
            </a:extLst>
          </p:cNvPr>
          <p:cNvSpPr/>
          <p:nvPr/>
        </p:nvSpPr>
        <p:spPr>
          <a:xfrm>
            <a:off x="1228553" y="1005279"/>
            <a:ext cx="2138143" cy="853447"/>
          </a:xfrm>
          <a:custGeom>
            <a:avLst/>
            <a:gdLst/>
            <a:ahLst/>
            <a:cxnLst/>
            <a:rect l="l" t="t" r="r" b="b"/>
            <a:pathLst>
              <a:path w="3207214" h="1280171">
                <a:moveTo>
                  <a:pt x="0" y="0"/>
                </a:moveTo>
                <a:lnTo>
                  <a:pt x="3207214" y="0"/>
                </a:lnTo>
                <a:lnTo>
                  <a:pt x="3207214" y="1280171"/>
                </a:lnTo>
                <a:lnTo>
                  <a:pt x="0" y="12801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436C0EAE-E7C4-169F-820B-9A1BAA5F433A}"/>
              </a:ext>
            </a:extLst>
          </p:cNvPr>
          <p:cNvSpPr/>
          <p:nvPr/>
        </p:nvSpPr>
        <p:spPr>
          <a:xfrm>
            <a:off x="6358455" y="4473401"/>
            <a:ext cx="276103" cy="276103"/>
          </a:xfrm>
          <a:custGeom>
            <a:avLst/>
            <a:gdLst/>
            <a:ahLst/>
            <a:cxnLst/>
            <a:rect l="l" t="t" r="r" b="b"/>
            <a:pathLst>
              <a:path w="414154" h="414154">
                <a:moveTo>
                  <a:pt x="0" y="0"/>
                </a:moveTo>
                <a:lnTo>
                  <a:pt x="414154" y="0"/>
                </a:lnTo>
                <a:lnTo>
                  <a:pt x="414154" y="414154"/>
                </a:lnTo>
                <a:lnTo>
                  <a:pt x="0" y="4141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8D43809-5185-D6DB-0FAF-508A076B7C78}"/>
              </a:ext>
            </a:extLst>
          </p:cNvPr>
          <p:cNvSpPr/>
          <p:nvPr/>
        </p:nvSpPr>
        <p:spPr>
          <a:xfrm>
            <a:off x="6358579" y="4978510"/>
            <a:ext cx="275979" cy="276103"/>
          </a:xfrm>
          <a:custGeom>
            <a:avLst/>
            <a:gdLst/>
            <a:ahLst/>
            <a:cxnLst/>
            <a:rect l="l" t="t" r="r" b="b"/>
            <a:pathLst>
              <a:path w="413968" h="414154">
                <a:moveTo>
                  <a:pt x="0" y="0"/>
                </a:moveTo>
                <a:lnTo>
                  <a:pt x="413968" y="0"/>
                </a:lnTo>
                <a:lnTo>
                  <a:pt x="413968" y="414154"/>
                </a:lnTo>
                <a:lnTo>
                  <a:pt x="0" y="4141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F89CCD99-ED59-61F8-C96B-153B085E6AE1}"/>
              </a:ext>
            </a:extLst>
          </p:cNvPr>
          <p:cNvSpPr/>
          <p:nvPr/>
        </p:nvSpPr>
        <p:spPr>
          <a:xfrm>
            <a:off x="6358455" y="4041165"/>
            <a:ext cx="276103" cy="276103"/>
          </a:xfrm>
          <a:custGeom>
            <a:avLst/>
            <a:gdLst/>
            <a:ahLst/>
            <a:cxnLst/>
            <a:rect l="l" t="t" r="r" b="b"/>
            <a:pathLst>
              <a:path w="414154" h="414154">
                <a:moveTo>
                  <a:pt x="0" y="0"/>
                </a:moveTo>
                <a:lnTo>
                  <a:pt x="414154" y="0"/>
                </a:lnTo>
                <a:lnTo>
                  <a:pt x="414154" y="414153"/>
                </a:lnTo>
                <a:lnTo>
                  <a:pt x="0" y="4141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67177626-77E4-6161-3ABE-2A43FCCBCCDE}"/>
              </a:ext>
            </a:extLst>
          </p:cNvPr>
          <p:cNvSpPr/>
          <p:nvPr/>
        </p:nvSpPr>
        <p:spPr>
          <a:xfrm>
            <a:off x="3719762" y="3207621"/>
            <a:ext cx="2501396" cy="2137751"/>
          </a:xfrm>
          <a:custGeom>
            <a:avLst/>
            <a:gdLst/>
            <a:ahLst/>
            <a:cxnLst/>
            <a:rect l="l" t="t" r="r" b="b"/>
            <a:pathLst>
              <a:path w="3752094" h="3206626">
                <a:moveTo>
                  <a:pt x="0" y="0"/>
                </a:moveTo>
                <a:lnTo>
                  <a:pt x="3752094" y="0"/>
                </a:lnTo>
                <a:lnTo>
                  <a:pt x="3752094" y="3206626"/>
                </a:lnTo>
                <a:lnTo>
                  <a:pt x="0" y="32066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96000"/>
            </a:blip>
            <a:stretch>
              <a:fillRect l="-14096" r="-14096"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29795EE1-10F5-4280-5D95-BBFAAB8285AF}"/>
              </a:ext>
            </a:extLst>
          </p:cNvPr>
          <p:cNvSpPr txBox="1"/>
          <p:nvPr/>
        </p:nvSpPr>
        <p:spPr>
          <a:xfrm>
            <a:off x="6742354" y="4935302"/>
            <a:ext cx="3358974" cy="249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86"/>
              </a:lnSpc>
            </a:pPr>
            <a:r>
              <a:rPr lang="en-US" sz="1450" dirty="0">
                <a:solidFill>
                  <a:srgbClr val="000000"/>
                </a:solidFill>
                <a:latin typeface="Montserrat"/>
              </a:rPr>
              <a:t>www.financialinnovation.admin.ch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4F8C0104-C55A-23B6-3BF8-D7A029775FB1}"/>
              </a:ext>
            </a:extLst>
          </p:cNvPr>
          <p:cNvSpPr txBox="1"/>
          <p:nvPr/>
        </p:nvSpPr>
        <p:spPr>
          <a:xfrm>
            <a:off x="6742354" y="4020524"/>
            <a:ext cx="1700372" cy="249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86"/>
              </a:lnSpc>
            </a:pPr>
            <a:r>
              <a:rPr lang="en-US" sz="1490">
                <a:solidFill>
                  <a:srgbClr val="000000"/>
                </a:solidFill>
                <a:latin typeface="Montserrat"/>
              </a:rPr>
              <a:t>+41 76 572 44 06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70576769-B927-FEF6-B33C-81C0C966C15D}"/>
              </a:ext>
            </a:extLst>
          </p:cNvPr>
          <p:cNvSpPr txBox="1"/>
          <p:nvPr/>
        </p:nvSpPr>
        <p:spPr>
          <a:xfrm>
            <a:off x="6342176" y="3266631"/>
            <a:ext cx="3533077" cy="325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25"/>
              </a:lnSpc>
            </a:pPr>
            <a:r>
              <a:rPr lang="en-US" sz="1947">
                <a:solidFill>
                  <a:srgbClr val="000000"/>
                </a:solidFill>
                <a:latin typeface="Montserrat Light Bold"/>
              </a:rPr>
              <a:t>Eva Selamlar-Leuthold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C7BAA62F-BC94-C96C-F8C9-B806984D4F1C}"/>
              </a:ext>
            </a:extLst>
          </p:cNvPr>
          <p:cNvSpPr txBox="1"/>
          <p:nvPr/>
        </p:nvSpPr>
        <p:spPr>
          <a:xfrm>
            <a:off x="6342175" y="3619164"/>
            <a:ext cx="2100551" cy="249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86"/>
              </a:lnSpc>
              <a:spcBef>
                <a:spcPct val="0"/>
              </a:spcBef>
            </a:pPr>
            <a:r>
              <a:rPr lang="en-US" sz="1490">
                <a:solidFill>
                  <a:srgbClr val="000000"/>
                </a:solidFill>
                <a:latin typeface="Montserrat"/>
              </a:rPr>
              <a:t>Head FIND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2670D344-6F14-E328-D10D-1107AD6B171D}"/>
              </a:ext>
            </a:extLst>
          </p:cNvPr>
          <p:cNvSpPr txBox="1"/>
          <p:nvPr/>
        </p:nvSpPr>
        <p:spPr>
          <a:xfrm>
            <a:off x="2043260" y="1922698"/>
            <a:ext cx="10020300" cy="907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99"/>
              </a:lnSpc>
            </a:pPr>
            <a:r>
              <a:rPr lang="en-US" sz="3200" b="1" dirty="0">
                <a:latin typeface="Arial Rounded MT Bold" panose="020F0704030504030204" pitchFamily="34" charset="77"/>
              </a:rPr>
              <a:t>Write financial innovation history with us!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18C20387-77AE-BC4A-A4FE-FCFE904AC0BA}"/>
              </a:ext>
            </a:extLst>
          </p:cNvPr>
          <p:cNvSpPr txBox="1"/>
          <p:nvPr/>
        </p:nvSpPr>
        <p:spPr>
          <a:xfrm>
            <a:off x="6742354" y="4477989"/>
            <a:ext cx="4914653" cy="249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86"/>
              </a:lnSpc>
            </a:pPr>
            <a:r>
              <a:rPr lang="en-US" sz="1450" dirty="0">
                <a:solidFill>
                  <a:srgbClr val="000000"/>
                </a:solidFill>
                <a:latin typeface="Montserrat"/>
              </a:rPr>
              <a:t> eva@financialinnovation.admin.ch</a:t>
            </a:r>
          </a:p>
        </p:txBody>
      </p:sp>
    </p:spTree>
    <p:extLst>
      <p:ext uri="{BB962C8B-B14F-4D97-AF65-F5344CB8AC3E}">
        <p14:creationId xmlns:p14="http://schemas.microsoft.com/office/powerpoint/2010/main" val="2491420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_hero_AmazonJungleAmbien_PE011001_312.mp3">
            <a:hlinkClick r:id="" action="ppaction://media"/>
            <a:extLst>
              <a:ext uri="{FF2B5EF4-FFF2-40B4-BE49-F238E27FC236}">
                <a16:creationId xmlns:a16="http://schemas.microsoft.com/office/drawing/2014/main" id="{FE07015D-472B-0AE4-1464-B07D7A4459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84778" y="20461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32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4">
            <a:extLst>
              <a:ext uri="{FF2B5EF4-FFF2-40B4-BE49-F238E27FC236}">
                <a16:creationId xmlns:a16="http://schemas.microsoft.com/office/drawing/2014/main" id="{C212A63C-ABFF-FDF5-1297-AF9DC00F1293}"/>
              </a:ext>
            </a:extLst>
          </p:cNvPr>
          <p:cNvSpPr txBox="1">
            <a:spLocks/>
          </p:cNvSpPr>
          <p:nvPr/>
        </p:nvSpPr>
        <p:spPr>
          <a:xfrm>
            <a:off x="623999" y="757951"/>
            <a:ext cx="10980626" cy="4308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>
                <a:latin typeface="Arial Rounded MT Bold" panose="020F0704030504030204" pitchFamily="34" charset="77"/>
              </a:rPr>
              <a:t>THE PAIN</a:t>
            </a:r>
            <a:endParaRPr lang="en-CH" dirty="0">
              <a:latin typeface="Arial Rounded MT Bold" panose="020F0704030504030204" pitchFamily="34" charset="77"/>
            </a:endParaRPr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5FE9EC7A-C828-5E00-0829-4616783AA2E2}"/>
              </a:ext>
            </a:extLst>
          </p:cNvPr>
          <p:cNvSpPr txBox="1">
            <a:spLocks/>
          </p:cNvSpPr>
          <p:nvPr/>
        </p:nvSpPr>
        <p:spPr>
          <a:xfrm>
            <a:off x="1777201" y="2838254"/>
            <a:ext cx="8989582" cy="112338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ca-ES" sz="16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latin typeface="Arial Rounded MT Bold" panose="020F0704030504030204" pitchFamily="34" charset="77"/>
                <a:cs typeface="Baloo Bhaijaan" panose="03080902040302020200" pitchFamily="66" charset="-78"/>
              </a:rPr>
              <a:t>I am a founder and I need money to start / to growth…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536C1219-9495-9C51-B323-46257C9A6121}"/>
              </a:ext>
            </a:extLst>
          </p:cNvPr>
          <p:cNvSpPr txBox="1">
            <a:spLocks/>
          </p:cNvSpPr>
          <p:nvPr/>
        </p:nvSpPr>
        <p:spPr>
          <a:xfrm>
            <a:off x="4120236" y="5321896"/>
            <a:ext cx="8989582" cy="5539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ca-ES" sz="16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latin typeface="Arial Rounded MT Bold" panose="020F0704030504030204" pitchFamily="34" charset="77"/>
                <a:cs typeface="Baloo Bhaijaan" panose="03080902040302020200" pitchFamily="66" charset="-78"/>
              </a:rPr>
              <a:t>Where can I </a:t>
            </a:r>
            <a:r>
              <a:rPr lang="en-GB" sz="4000" dirty="0">
                <a:solidFill>
                  <a:srgbClr val="4787F0"/>
                </a:solidFill>
                <a:latin typeface="Arial Rounded MT Bold" panose="020F0704030504030204" pitchFamily="34" charset="77"/>
                <a:cs typeface="Baloo Bhaijaan" panose="03080902040302020200" pitchFamily="66" charset="-78"/>
              </a:rPr>
              <a:t>FIND</a:t>
            </a:r>
            <a:r>
              <a:rPr lang="en-GB" sz="4000" dirty="0">
                <a:latin typeface="Arial Rounded MT Bold" panose="020F0704030504030204" pitchFamily="34" charset="77"/>
                <a:cs typeface="Baloo Bhaijaan" panose="03080902040302020200" pitchFamily="66" charset="-78"/>
              </a:rPr>
              <a:t> money?</a:t>
            </a:r>
          </a:p>
        </p:txBody>
      </p:sp>
      <p:pic>
        <p:nvPicPr>
          <p:cNvPr id="9" name="Graphique 8" descr="Fusée avec un remplissage uni">
            <a:extLst>
              <a:ext uri="{FF2B5EF4-FFF2-40B4-BE49-F238E27FC236}">
                <a16:creationId xmlns:a16="http://schemas.microsoft.com/office/drawing/2014/main" id="{1A8ACD55-9E80-F416-7A36-0E00D42B1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999" y="2854581"/>
            <a:ext cx="914400" cy="914400"/>
          </a:xfrm>
          <a:prstGeom prst="rect">
            <a:avLst/>
          </a:prstGeom>
        </p:spPr>
      </p:pic>
      <p:pic>
        <p:nvPicPr>
          <p:cNvPr id="10" name="Graphique 9" descr="Argent avec un remplissage uni">
            <a:extLst>
              <a:ext uri="{FF2B5EF4-FFF2-40B4-BE49-F238E27FC236}">
                <a16:creationId xmlns:a16="http://schemas.microsoft.com/office/drawing/2014/main" id="{1D3660B7-C21A-269C-7FBB-CAF9B52BF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32670" y="514169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19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EC260634-98AD-0CD6-98E3-8821F696FB7A}"/>
              </a:ext>
            </a:extLst>
          </p:cNvPr>
          <p:cNvSpPr txBox="1">
            <a:spLocks/>
          </p:cNvSpPr>
          <p:nvPr/>
        </p:nvSpPr>
        <p:spPr>
          <a:xfrm>
            <a:off x="623999" y="757951"/>
            <a:ext cx="10980626" cy="4308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>
                <a:solidFill>
                  <a:srgbClr val="4787F0"/>
                </a:solidFill>
                <a:latin typeface="Arial Rounded MT Bold" panose="020F0704030504030204" pitchFamily="34" charset="77"/>
              </a:rPr>
              <a:t>THE SOLUTION</a:t>
            </a:r>
            <a:endParaRPr lang="en-CH" dirty="0">
              <a:solidFill>
                <a:srgbClr val="4787F0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2B42DA3E-405F-08CD-EA83-6D0B4A17866F}"/>
              </a:ext>
            </a:extLst>
          </p:cNvPr>
          <p:cNvSpPr txBox="1">
            <a:spLocks/>
          </p:cNvSpPr>
          <p:nvPr/>
        </p:nvSpPr>
        <p:spPr>
          <a:xfrm>
            <a:off x="1462518" y="2851684"/>
            <a:ext cx="8989582" cy="110799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ca-ES" sz="16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solidFill>
                  <a:srgbClr val="4787F0"/>
                </a:solidFill>
                <a:latin typeface="Arial Rounded MT Bold" panose="020F0704030504030204" pitchFamily="34" charset="77"/>
                <a:cs typeface="Baloo Bhaijaan" panose="03080902040302020200" pitchFamily="66" charset="-78"/>
              </a:rPr>
              <a:t>Matchmaking </a:t>
            </a:r>
            <a:r>
              <a:rPr lang="en-GB" sz="4000" dirty="0">
                <a:latin typeface="Arial Rounded MT Bold" panose="020F0704030504030204" pitchFamily="34" charset="77"/>
                <a:cs typeface="Baloo Bhaijaan" panose="03080902040302020200" pitchFamily="66" charset="-78"/>
              </a:rPr>
              <a:t>online platform for Founders and Investors.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CD9825B1-4102-5447-6908-9CF0AF092830}"/>
              </a:ext>
            </a:extLst>
          </p:cNvPr>
          <p:cNvSpPr txBox="1">
            <a:spLocks/>
          </p:cNvSpPr>
          <p:nvPr/>
        </p:nvSpPr>
        <p:spPr>
          <a:xfrm>
            <a:off x="4120236" y="5321896"/>
            <a:ext cx="8989582" cy="5539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ca-ES" sz="16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latin typeface="Arial Rounded MT Bold" panose="020F0704030504030204" pitchFamily="34" charset="77"/>
                <a:cs typeface="Baloo Bhaijaan" panose="03080902040302020200" pitchFamily="66" charset="-78"/>
              </a:rPr>
              <a:t>So You </a:t>
            </a:r>
            <a:r>
              <a:rPr lang="en-GB" sz="4000" dirty="0">
                <a:solidFill>
                  <a:srgbClr val="4787F0"/>
                </a:solidFill>
                <a:latin typeface="Arial Rounded MT Bold" panose="020F0704030504030204" pitchFamily="34" charset="77"/>
                <a:cs typeface="Baloo Bhaijaan" panose="03080902040302020200" pitchFamily="66" charset="-78"/>
              </a:rPr>
              <a:t>FIND</a:t>
            </a:r>
            <a:r>
              <a:rPr lang="en-GB" sz="4000" dirty="0">
                <a:latin typeface="Arial Rounded MT Bold" panose="020F0704030504030204" pitchFamily="34" charset="77"/>
                <a:cs typeface="Baloo Bhaijaan" panose="03080902040302020200" pitchFamily="66" charset="-78"/>
              </a:rPr>
              <a:t> what you search!</a:t>
            </a:r>
          </a:p>
        </p:txBody>
      </p:sp>
      <p:pic>
        <p:nvPicPr>
          <p:cNvPr id="7" name="Graphique 6" descr="Ampoule avec un remplissage uni">
            <a:extLst>
              <a:ext uri="{FF2B5EF4-FFF2-40B4-BE49-F238E27FC236}">
                <a16:creationId xmlns:a16="http://schemas.microsoft.com/office/drawing/2014/main" id="{EE52AA99-198B-9247-B38D-C340077DD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2789" y="2851684"/>
            <a:ext cx="914400" cy="914400"/>
          </a:xfrm>
          <a:prstGeom prst="rect">
            <a:avLst/>
          </a:prstGeom>
        </p:spPr>
      </p:pic>
      <p:pic>
        <p:nvPicPr>
          <p:cNvPr id="11" name="Graphique 10" descr="Poignée de main avec un remplissage uni">
            <a:extLst>
              <a:ext uri="{FF2B5EF4-FFF2-40B4-BE49-F238E27FC236}">
                <a16:creationId xmlns:a16="http://schemas.microsoft.com/office/drawing/2014/main" id="{6AD08C88-57BC-3AAE-23F9-7B5156C651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69740" y="514169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89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EC260634-98AD-0CD6-98E3-8821F696FB7A}"/>
              </a:ext>
            </a:extLst>
          </p:cNvPr>
          <p:cNvSpPr txBox="1">
            <a:spLocks/>
          </p:cNvSpPr>
          <p:nvPr/>
        </p:nvSpPr>
        <p:spPr>
          <a:xfrm>
            <a:off x="623999" y="757951"/>
            <a:ext cx="10980626" cy="4308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>
                <a:solidFill>
                  <a:srgbClr val="4787F0"/>
                </a:solidFill>
                <a:latin typeface="Arial Rounded MT Bold" panose="020F0704030504030204" pitchFamily="34" charset="77"/>
              </a:rPr>
              <a:t>THE SOLUTION</a:t>
            </a:r>
            <a:endParaRPr lang="en-CH" dirty="0">
              <a:solidFill>
                <a:srgbClr val="4787F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2" name="Image 1" descr="Une image contenant texte, capture d’écran, logiciel, Système d’exploitation&#10;&#10;Description générée automatiquement">
            <a:extLst>
              <a:ext uri="{FF2B5EF4-FFF2-40B4-BE49-F238E27FC236}">
                <a16:creationId xmlns:a16="http://schemas.microsoft.com/office/drawing/2014/main" id="{3092C8F7-5DAF-2642-2988-F4A4925D0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342" y="1893950"/>
            <a:ext cx="6955612" cy="4206099"/>
          </a:xfrm>
          <a:prstGeom prst="rect">
            <a:avLst/>
          </a:prstGeom>
        </p:spPr>
      </p:pic>
      <p:pic>
        <p:nvPicPr>
          <p:cNvPr id="3" name="Graphique 2" descr="Fusée avec un remplissage uni">
            <a:extLst>
              <a:ext uri="{FF2B5EF4-FFF2-40B4-BE49-F238E27FC236}">
                <a16:creationId xmlns:a16="http://schemas.microsoft.com/office/drawing/2014/main" id="{EBD9E5CA-F6B7-0749-D5F5-F8929FECB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5500" y="3082599"/>
            <a:ext cx="914400" cy="914400"/>
          </a:xfrm>
          <a:prstGeom prst="rect">
            <a:avLst/>
          </a:prstGeom>
        </p:spPr>
      </p:pic>
      <p:pic>
        <p:nvPicPr>
          <p:cNvPr id="8" name="Graphique 7" descr="Argent avec un remplissage uni">
            <a:extLst>
              <a:ext uri="{FF2B5EF4-FFF2-40B4-BE49-F238E27FC236}">
                <a16:creationId xmlns:a16="http://schemas.microsoft.com/office/drawing/2014/main" id="{2B8E0294-6949-DA4F-5655-577536AF58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52100" y="30806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4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EC260634-98AD-0CD6-98E3-8821F696FB7A}"/>
              </a:ext>
            </a:extLst>
          </p:cNvPr>
          <p:cNvSpPr txBox="1">
            <a:spLocks/>
          </p:cNvSpPr>
          <p:nvPr/>
        </p:nvSpPr>
        <p:spPr>
          <a:xfrm>
            <a:off x="623999" y="757951"/>
            <a:ext cx="10980626" cy="4308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>
                <a:solidFill>
                  <a:srgbClr val="4787F0"/>
                </a:solidFill>
                <a:latin typeface="Arial Rounded MT Bold" panose="020F0704030504030204" pitchFamily="34" charset="77"/>
              </a:rPr>
              <a:t>THE SOLUTION</a:t>
            </a:r>
            <a:endParaRPr lang="en-CH" dirty="0">
              <a:solidFill>
                <a:srgbClr val="4787F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5" name="Untitled.qt">
            <a:hlinkClick r:id="" action="ppaction://media"/>
            <a:extLst>
              <a:ext uri="{FF2B5EF4-FFF2-40B4-BE49-F238E27FC236}">
                <a16:creationId xmlns:a16="http://schemas.microsoft.com/office/drawing/2014/main" id="{CFA8AA6C-2AC3-D45D-23F1-AD00D3C8F0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00" y="0"/>
            <a:ext cx="12166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6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EC260634-98AD-0CD6-98E3-8821F696FB7A}"/>
              </a:ext>
            </a:extLst>
          </p:cNvPr>
          <p:cNvSpPr txBox="1">
            <a:spLocks/>
          </p:cNvSpPr>
          <p:nvPr/>
        </p:nvSpPr>
        <p:spPr>
          <a:xfrm>
            <a:off x="623999" y="757951"/>
            <a:ext cx="10980626" cy="4308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>
                <a:solidFill>
                  <a:srgbClr val="4787F0"/>
                </a:solidFill>
                <a:latin typeface="Arial Rounded MT Bold" panose="020F0704030504030204" pitchFamily="34" charset="77"/>
              </a:rPr>
              <a:t>THE SOLUTION</a:t>
            </a:r>
            <a:endParaRPr lang="en-CH" dirty="0">
              <a:solidFill>
                <a:srgbClr val="4787F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2" name="Untitled-2.qt">
            <a:hlinkClick r:id="" action="ppaction://media"/>
            <a:extLst>
              <a:ext uri="{FF2B5EF4-FFF2-40B4-BE49-F238E27FC236}">
                <a16:creationId xmlns:a16="http://schemas.microsoft.com/office/drawing/2014/main" id="{2D28CD40-65D6-D644-C72E-E533A10E35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00" y="0"/>
            <a:ext cx="12166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84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_hero_AmazonJungleAmbien_PE011001_312.mp3">
            <a:hlinkClick r:id="" action="ppaction://media"/>
            <a:extLst>
              <a:ext uri="{FF2B5EF4-FFF2-40B4-BE49-F238E27FC236}">
                <a16:creationId xmlns:a16="http://schemas.microsoft.com/office/drawing/2014/main" id="{FE07015D-472B-0AE4-1464-B07D7A4459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84778" y="204619"/>
            <a:ext cx="812800" cy="812800"/>
          </a:xfrm>
          <a:prstGeom prst="rect">
            <a:avLst/>
          </a:prstGeom>
        </p:spPr>
      </p:pic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A36B8B46-8F07-6C3E-CD53-E4AB0964A799}"/>
              </a:ext>
            </a:extLst>
          </p:cNvPr>
          <p:cNvSpPr txBox="1">
            <a:spLocks/>
          </p:cNvSpPr>
          <p:nvPr/>
        </p:nvSpPr>
        <p:spPr>
          <a:xfrm>
            <a:off x="694422" y="2598003"/>
            <a:ext cx="11400042" cy="166199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ca-ES" sz="16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77"/>
                <a:cs typeface="Baloo Bhaijaan" panose="03080902040302020200" pitchFamily="66" charset="-78"/>
              </a:rPr>
              <a:t>It's truly a </a:t>
            </a:r>
            <a:r>
              <a:rPr lang="en-GB" sz="4000" dirty="0">
                <a:solidFill>
                  <a:srgbClr val="4787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77"/>
                <a:cs typeface="Baloo Bhaijaan" panose="03080902040302020200" pitchFamily="66" charset="-78"/>
              </a:rPr>
              <a:t>jungle</a:t>
            </a:r>
            <a:r>
              <a:rPr lang="en-GB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77"/>
                <a:cs typeface="Baloo Bhaijaan" panose="03080902040302020200" pitchFamily="66" charset="-78"/>
              </a:rPr>
              <a:t> out there when it comes to finding adequate and suitable start-ups to invest in…</a:t>
            </a: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8D67DDA3-E230-B1A1-9D1D-894B3936A297}"/>
              </a:ext>
            </a:extLst>
          </p:cNvPr>
          <p:cNvSpPr txBox="1">
            <a:spLocks/>
          </p:cNvSpPr>
          <p:nvPr/>
        </p:nvSpPr>
        <p:spPr>
          <a:xfrm>
            <a:off x="694422" y="746208"/>
            <a:ext cx="11400042" cy="5539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ca-ES" sz="16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77"/>
                <a:cs typeface="Baloo Bhaijaan" panose="03080902040302020200" pitchFamily="66" charset="-78"/>
              </a:rPr>
              <a:t>On the reverse side…</a:t>
            </a:r>
          </a:p>
        </p:txBody>
      </p:sp>
    </p:spTree>
    <p:extLst>
      <p:ext uri="{BB962C8B-B14F-4D97-AF65-F5344CB8AC3E}">
        <p14:creationId xmlns:p14="http://schemas.microsoft.com/office/powerpoint/2010/main" val="244386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3761449B-3FDD-C420-DA8C-A9FA334CAD4F}"/>
              </a:ext>
            </a:extLst>
          </p:cNvPr>
          <p:cNvSpPr txBox="1">
            <a:spLocks/>
          </p:cNvSpPr>
          <p:nvPr/>
        </p:nvSpPr>
        <p:spPr>
          <a:xfrm>
            <a:off x="7944409" y="4845360"/>
            <a:ext cx="11400042" cy="5539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ca-ES" sz="16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77"/>
                <a:cs typeface="Baloo Bhaijaan" panose="03080902040302020200" pitchFamily="66" charset="-78"/>
              </a:rPr>
              <a:t>the start-up!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EFB45A5E-0E0B-DBD0-907F-DBCC690EE0D9}"/>
              </a:ext>
            </a:extLst>
          </p:cNvPr>
          <p:cNvSpPr txBox="1">
            <a:spLocks/>
          </p:cNvSpPr>
          <p:nvPr/>
        </p:nvSpPr>
        <p:spPr>
          <a:xfrm>
            <a:off x="600855" y="649043"/>
            <a:ext cx="11400042" cy="12362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ca-ES" sz="16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77"/>
                <a:cs typeface="Baloo Bhaijaan" panose="03080902040302020200" pitchFamily="66" charset="-78"/>
              </a:rPr>
              <a:t>Congrats, </a:t>
            </a:r>
          </a:p>
          <a:p>
            <a:r>
              <a:rPr lang="en-GB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77"/>
                <a:cs typeface="Baloo Bhaijaan" panose="03080902040302020200" pitchFamily="66" charset="-78"/>
              </a:rPr>
              <a:t>you </a:t>
            </a:r>
            <a:r>
              <a:rPr lang="en-GB" sz="4000" dirty="0">
                <a:solidFill>
                  <a:srgbClr val="4787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77"/>
                <a:cs typeface="Baloo Bhaijaan" panose="03080902040302020200" pitchFamily="66" charset="-78"/>
              </a:rPr>
              <a:t>FIND</a:t>
            </a:r>
            <a:r>
              <a:rPr lang="en-GB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77"/>
                <a:cs typeface="Baloo Bhaijaan" panose="03080902040302020200" pitchFamily="66" charset="-78"/>
              </a:rPr>
              <a:t>…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807745A3-70C7-89B5-60CE-3F8F4BE4CC6E}"/>
              </a:ext>
            </a:extLst>
          </p:cNvPr>
          <p:cNvSpPr txBox="1">
            <a:spLocks/>
          </p:cNvSpPr>
          <p:nvPr/>
        </p:nvSpPr>
        <p:spPr>
          <a:xfrm>
            <a:off x="7944409" y="4845360"/>
            <a:ext cx="11400042" cy="5539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ca-ES" sz="16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77"/>
                <a:cs typeface="Baloo Bhaijaan" panose="03080902040302020200" pitchFamily="66" charset="-78"/>
              </a:rPr>
              <a:t>the money!</a:t>
            </a:r>
          </a:p>
        </p:txBody>
      </p:sp>
    </p:spTree>
    <p:extLst>
      <p:ext uri="{BB962C8B-B14F-4D97-AF65-F5344CB8AC3E}">
        <p14:creationId xmlns:p14="http://schemas.microsoft.com/office/powerpoint/2010/main" val="383785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7" grpId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132</Words>
  <Application>Microsoft Macintosh PowerPoint</Application>
  <PresentationFormat>Grand écran</PresentationFormat>
  <Paragraphs>28</Paragraphs>
  <Slides>10</Slides>
  <Notes>0</Notes>
  <HiddenSlides>2</HiddenSlides>
  <MMClips>4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8" baseType="lpstr">
      <vt:lpstr>Aptos</vt:lpstr>
      <vt:lpstr>Aptos Display</vt:lpstr>
      <vt:lpstr>Arial</vt:lpstr>
      <vt:lpstr>Arial Rounded MT Bold</vt:lpstr>
      <vt:lpstr>Montserrat</vt:lpstr>
      <vt:lpstr>Montserrat Light Bold</vt:lpstr>
      <vt:lpstr>Poppins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Vénusia Bertin</dc:creator>
  <cp:lastModifiedBy>Vénusia Bertin</cp:lastModifiedBy>
  <cp:revision>5</cp:revision>
  <dcterms:created xsi:type="dcterms:W3CDTF">2024-03-15T10:41:22Z</dcterms:created>
  <dcterms:modified xsi:type="dcterms:W3CDTF">2024-03-15T14:57:43Z</dcterms:modified>
</cp:coreProperties>
</file>